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1" r:id="rId4"/>
    <p:sldId id="272" r:id="rId5"/>
    <p:sldId id="258" r:id="rId6"/>
    <p:sldId id="260" r:id="rId7"/>
    <p:sldId id="259" r:id="rId8"/>
    <p:sldId id="270" r:id="rId9"/>
    <p:sldId id="268" r:id="rId10"/>
    <p:sldId id="261" r:id="rId11"/>
    <p:sldId id="262" r:id="rId12"/>
    <p:sldId id="263" r:id="rId13"/>
    <p:sldId id="275" r:id="rId14"/>
    <p:sldId id="269" r:id="rId15"/>
    <p:sldId id="265" r:id="rId16"/>
    <p:sldId id="266" r:id="rId17"/>
    <p:sldId id="264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1B6E7-2255-41BC-8E84-1AAB2118380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777CE-DE83-4BAF-A905-D21680D5AC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kilfulminds.com/2011/04/05/exploring-the-usefulness-of-chartjunk-at-stl-ux-2011/" TargetMode="External"/><Relationship Id="rId2" Type="http://schemas.openxmlformats.org/officeDocument/2006/relationships/hyperlink" Target="http://www.edwardtufte.com/bboard/q-and-a-fetch-msg?msg_id=0000g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ross-quarter_days" TargetMode="External"/><Relationship Id="rId2" Type="http://schemas.openxmlformats.org/officeDocument/2006/relationships/hyperlink" Target="http://en.wikipedia.org/wiki/Newgrang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www.stanford.edu/~rhorn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avidmacaulay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Diagrams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EDC&amp;I 583</a:t>
            </a:r>
          </a:p>
          <a:p>
            <a:pPr algn="r"/>
            <a:r>
              <a:rPr lang="en-US" dirty="0" smtClean="0"/>
              <a:t>Message Design</a:t>
            </a:r>
          </a:p>
          <a:p>
            <a:pPr algn="r"/>
            <a:r>
              <a:rPr lang="en-US" dirty="0" smtClean="0"/>
              <a:t>1 February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6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283464" algn="r">
              <a:spcBef>
                <a:spcPts val="672"/>
              </a:spcBef>
            </a:pPr>
            <a:r>
              <a:rPr lang="en-US" dirty="0">
                <a:ea typeface="+mn-ea"/>
                <a:cs typeface="+mn-cs"/>
              </a:rPr>
              <a:t>How </a:t>
            </a:r>
            <a:r>
              <a:rPr lang="en-US" dirty="0" smtClean="0">
                <a:ea typeface="+mn-ea"/>
                <a:cs typeface="+mn-cs"/>
              </a:rPr>
              <a:t>Something Changes </a:t>
            </a:r>
            <a:r>
              <a:rPr lang="en-US" dirty="0">
                <a:ea typeface="+mn-ea"/>
                <a:cs typeface="+mn-cs"/>
              </a:rPr>
              <a:t>over T</a:t>
            </a:r>
            <a:r>
              <a:rPr lang="en-US" dirty="0" smtClean="0">
                <a:ea typeface="+mn-ea"/>
                <a:cs typeface="+mn-cs"/>
              </a:rPr>
              <a:t>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Glacier cover</a:t>
            </a:r>
          </a:p>
          <a:p>
            <a:r>
              <a:rPr lang="en-US" dirty="0" smtClean="0"/>
              <a:t>(cf. Fathulla and Basden’s “surface coverage”)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17098"/>
            <a:ext cx="4038600" cy="449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0664" indent="-283464" algn="r">
              <a:spcBef>
                <a:spcPts val="672"/>
              </a:spcBef>
            </a:pPr>
            <a:r>
              <a:rPr lang="en-US" dirty="0">
                <a:ea typeface="+mn-ea"/>
                <a:cs typeface="+mn-cs"/>
              </a:rPr>
              <a:t>Conceptual C</a:t>
            </a:r>
            <a:r>
              <a:rPr lang="en-US" dirty="0" smtClean="0">
                <a:ea typeface="+mn-ea"/>
                <a:cs typeface="+mn-cs"/>
              </a:rPr>
              <a:t>onnections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From Tufte’s </a:t>
            </a:r>
            <a:r>
              <a:rPr lang="en-US" i="1" dirty="0" smtClean="0"/>
              <a:t>Beautiful Evidence</a:t>
            </a:r>
            <a:endParaRPr lang="en-US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422" y="1600200"/>
            <a:ext cx="33441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Conceptual </a:t>
            </a:r>
            <a:r>
              <a:rPr lang="en-US" dirty="0" smtClean="0"/>
              <a:t>Connections</a:t>
            </a:r>
            <a:br>
              <a:rPr lang="en-US" dirty="0" smtClean="0"/>
            </a:br>
            <a:r>
              <a:rPr lang="en-US" sz="2700" dirty="0" smtClean="0"/>
              <a:t>(…are not always clear; from a 2010 US Army briefing)</a:t>
            </a:r>
            <a:endParaRPr lang="en-US" sz="27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6775214" cy="491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Reveal </a:t>
            </a:r>
            <a:r>
              <a:rPr lang="en-US" dirty="0" err="1" smtClean="0"/>
              <a:t>Unsensed</a:t>
            </a:r>
            <a:r>
              <a:rPr lang="en-US" dirty="0" smtClean="0"/>
              <a:t> Underlying Sense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should go here?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9600" dirty="0" smtClean="0"/>
          </a:p>
          <a:p>
            <a:pPr algn="ctr">
              <a:buNone/>
            </a:pPr>
            <a:r>
              <a:rPr lang="en-US" sz="9600" smtClean="0"/>
              <a:t>?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How Do We Interpret These?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aspects of interpreting are intuitive</a:t>
            </a:r>
          </a:p>
          <a:p>
            <a:pPr lvl="1"/>
            <a:r>
              <a:rPr lang="en-US" dirty="0" smtClean="0"/>
              <a:t>Cut-away views</a:t>
            </a:r>
          </a:p>
          <a:p>
            <a:pPr lvl="1"/>
            <a:r>
              <a:rPr lang="en-US" dirty="0" smtClean="0"/>
              <a:t>Line-art representations (“comic book” like)</a:t>
            </a:r>
          </a:p>
          <a:p>
            <a:r>
              <a:rPr lang="en-US" dirty="0" smtClean="0"/>
              <a:t>Others have to be learned</a:t>
            </a:r>
          </a:p>
          <a:p>
            <a:pPr lvl="1"/>
            <a:r>
              <a:rPr lang="en-US" dirty="0" smtClean="0"/>
              <a:t>Spatial relationships</a:t>
            </a:r>
          </a:p>
          <a:p>
            <a:pPr lvl="1"/>
            <a:r>
              <a:rPr lang="en-US" dirty="0" smtClean="0"/>
              <a:t>Time flow</a:t>
            </a:r>
          </a:p>
          <a:p>
            <a:pPr lvl="1"/>
            <a:r>
              <a:rPr lang="en-US" dirty="0" smtClean="0"/>
              <a:t>What “up” and “down” mean</a:t>
            </a:r>
          </a:p>
          <a:p>
            <a:pPr lvl="1"/>
            <a:r>
              <a:rPr lang="en-US" dirty="0" smtClean="0"/>
              <a:t>Proximity-distance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99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Some General Problems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“Chartjunk” (Tufte’s expression)</a:t>
            </a:r>
          </a:p>
          <a:p>
            <a:pPr lvl="1"/>
            <a:r>
              <a:rPr lang="en-US" dirty="0" smtClean="0"/>
              <a:t>Graphics that don’t materially add to understanding</a:t>
            </a:r>
          </a:p>
          <a:p>
            <a:pPr lvl="1"/>
            <a:r>
              <a:rPr lang="en-US" dirty="0" smtClean="0"/>
              <a:t>Lots of flashy graphic effects for the sake of effects</a:t>
            </a:r>
          </a:p>
          <a:p>
            <a:pPr lvl="1"/>
            <a:r>
              <a:rPr lang="en-US" dirty="0" smtClean="0"/>
              <a:t>Often confusing and/or just disturbing to look at!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09464"/>
            <a:ext cx="4038600" cy="370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0200"/>
            <a:ext cx="2667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Is ChartJunk necessarily all bad?</a:t>
            </a:r>
          </a:p>
          <a:p>
            <a:r>
              <a:rPr lang="en-US" dirty="0" smtClean="0"/>
              <a:t>Tufte </a:t>
            </a:r>
            <a:r>
              <a:rPr lang="en-US" dirty="0" smtClean="0">
                <a:hlinkClick r:id="rId2"/>
              </a:rPr>
              <a:t>hated this infographic </a:t>
            </a:r>
            <a:r>
              <a:rPr lang="en-US" dirty="0" smtClean="0"/>
              <a:t>from a 2003 NY Times article</a:t>
            </a:r>
          </a:p>
          <a:p>
            <a:r>
              <a:rPr lang="en-US" dirty="0" smtClean="0"/>
              <a:t>But… </a:t>
            </a:r>
            <a:r>
              <a:rPr lang="en-US" dirty="0" smtClean="0">
                <a:hlinkClick r:id="rId3"/>
              </a:rPr>
              <a:t>readers thought it was pretty good!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310564"/>
            <a:ext cx="5029200" cy="310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Steinberg’s Country Noises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Just for fun…</a:t>
            </a:r>
          </a:p>
          <a:p>
            <a:r>
              <a:rPr lang="en-US" dirty="0" smtClean="0"/>
              <a:t>Not a diagram; maybe a textogram?  Or a symbologram?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686" y="1600200"/>
            <a:ext cx="28736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Questions for 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could you apply the “Sketch understanding” approach to a </a:t>
            </a:r>
            <a:r>
              <a:rPr lang="en-US" i="1" dirty="0" smtClean="0"/>
              <a:t>real-world problem in learning</a:t>
            </a:r>
            <a:r>
              <a:rPr lang="en-US" dirty="0" smtClean="0"/>
              <a:t>? (Assuming functional software)</a:t>
            </a:r>
          </a:p>
          <a:p>
            <a:r>
              <a:rPr lang="en-US" dirty="0" smtClean="0"/>
              <a:t>Can you recall particular cases where you </a:t>
            </a:r>
            <a:r>
              <a:rPr lang="en-US" i="1" dirty="0" smtClean="0"/>
              <a:t>tried to use a diagram to communicate</a:t>
            </a:r>
            <a:r>
              <a:rPr lang="en-US" dirty="0" smtClean="0"/>
              <a:t>, and succeeded/failed?  </a:t>
            </a:r>
            <a:r>
              <a:rPr lang="en-US" dirty="0" smtClean="0"/>
              <a:t>What made it work/not?</a:t>
            </a:r>
            <a:endParaRPr lang="en-US" dirty="0" smtClean="0"/>
          </a:p>
          <a:p>
            <a:r>
              <a:rPr lang="en-US" dirty="0" smtClean="0"/>
              <a:t>Newsletter design (RW): Your experiences in </a:t>
            </a:r>
            <a:r>
              <a:rPr lang="en-US" i="1" dirty="0" smtClean="0"/>
              <a:t>designing newsletters</a:t>
            </a:r>
            <a:r>
              <a:rPr lang="en-US" dirty="0" smtClean="0"/>
              <a:t>?  Effectiveness of RW’s approaches?</a:t>
            </a:r>
          </a:p>
          <a:p>
            <a:r>
              <a:rPr lang="en-US" dirty="0" smtClean="0"/>
              <a:t>What’s the </a:t>
            </a:r>
            <a:r>
              <a:rPr lang="en-US" i="1" dirty="0" smtClean="0"/>
              <a:t>place for newsletters in an all-web world</a:t>
            </a:r>
            <a:r>
              <a:rPr lang="en-US" dirty="0" smtClean="0"/>
              <a:t>?  (Do we need to communicate in new ways?)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02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Plan of Action 2/1/12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Happy Imbolc!</a:t>
            </a:r>
          </a:p>
          <a:p>
            <a:r>
              <a:rPr lang="en-US" dirty="0" smtClean="0"/>
              <a:t>Good and bad examples</a:t>
            </a:r>
          </a:p>
          <a:p>
            <a:r>
              <a:rPr lang="en-US" dirty="0" smtClean="0"/>
              <a:t>Discuss Reviews of Literature</a:t>
            </a:r>
          </a:p>
          <a:p>
            <a:r>
              <a:rPr lang="en-US" dirty="0" smtClean="0"/>
              <a:t>Presentation on Diagrams</a:t>
            </a:r>
          </a:p>
          <a:p>
            <a:r>
              <a:rPr lang="en-US" dirty="0" smtClean="0"/>
              <a:t>Redesign presentations</a:t>
            </a:r>
          </a:p>
          <a:p>
            <a:r>
              <a:rPr lang="en-US" dirty="0" smtClean="0"/>
              <a:t>Discussion of readings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04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HAPPY GROUNDHOG DAY! </a:t>
            </a:r>
            <a:r>
              <a:rPr lang="en-US" sz="1600" dirty="0" smtClean="0"/>
              <a:t>(Tomorrow, 2/2)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</a:t>
            </a:r>
            <a:r>
              <a:rPr lang="en-US" dirty="0" smtClean="0">
                <a:hlinkClick r:id="rId2"/>
              </a:rPr>
              <a:t>Celtic/Gaelic mythology</a:t>
            </a:r>
            <a:r>
              <a:rPr lang="en-US" dirty="0" smtClean="0"/>
              <a:t>, February 1 is also </a:t>
            </a:r>
            <a:r>
              <a:rPr lang="en-US" i="1" dirty="0" smtClean="0"/>
              <a:t>Imbolc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(From “In belly,” referring to lambs that would be born in the Spring)</a:t>
            </a:r>
          </a:p>
          <a:p>
            <a:r>
              <a:rPr lang="en-US" dirty="0" smtClean="0"/>
              <a:t>It’s a </a:t>
            </a:r>
            <a:r>
              <a:rPr lang="en-US" dirty="0" smtClean="0">
                <a:hlinkClick r:id="rId3"/>
              </a:rPr>
              <a:t>cross-quarter day </a:t>
            </a:r>
            <a:r>
              <a:rPr lang="en-US" dirty="0" smtClean="0"/>
              <a:t>(midway between Winter Solstice and Spring Equinox)</a:t>
            </a:r>
          </a:p>
          <a:p>
            <a:r>
              <a:rPr lang="en-US" dirty="0" smtClean="0"/>
              <a:t>What are the other cross-quarter days?  Do we still note them?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133600"/>
            <a:ext cx="3539331" cy="353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76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Literature Review - 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find good things?</a:t>
            </a:r>
          </a:p>
          <a:p>
            <a:pPr lvl="1"/>
            <a:r>
              <a:rPr lang="en-US" dirty="0" smtClean="0"/>
              <a:t>Did you find what you </a:t>
            </a:r>
            <a:r>
              <a:rPr lang="en-US" i="1" dirty="0" smtClean="0"/>
              <a:t>hoped you’d find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Did you </a:t>
            </a:r>
            <a:r>
              <a:rPr lang="en-US" i="1" dirty="0" smtClean="0"/>
              <a:t>not find </a:t>
            </a:r>
            <a:r>
              <a:rPr lang="en-US" dirty="0" smtClean="0"/>
              <a:t>things you thought you would?</a:t>
            </a:r>
          </a:p>
          <a:p>
            <a:pPr lvl="1"/>
            <a:r>
              <a:rPr lang="en-US" dirty="0" smtClean="0"/>
              <a:t>Did you find </a:t>
            </a:r>
            <a:r>
              <a:rPr lang="en-US" i="1" dirty="0" smtClean="0"/>
              <a:t>unexpected good things</a:t>
            </a:r>
            <a:r>
              <a:rPr lang="en-US" dirty="0" smtClean="0"/>
              <a:t>?</a:t>
            </a:r>
          </a:p>
          <a:p>
            <a:r>
              <a:rPr lang="en-US" dirty="0"/>
              <a:t>P</a:t>
            </a:r>
            <a:r>
              <a:rPr lang="en-US" dirty="0" smtClean="0"/>
              <a:t>roblems identifying appropriate sources? </a:t>
            </a:r>
          </a:p>
          <a:p>
            <a:pPr lvl="1"/>
            <a:r>
              <a:rPr lang="en-US" dirty="0" smtClean="0"/>
              <a:t>(Journals, web sites, etc.)</a:t>
            </a:r>
          </a:p>
          <a:p>
            <a:r>
              <a:rPr lang="en-US" dirty="0" smtClean="0"/>
              <a:t>How did you </a:t>
            </a:r>
            <a:r>
              <a:rPr lang="en-US" i="1" dirty="0" smtClean="0"/>
              <a:t>judge quality</a:t>
            </a:r>
            <a:r>
              <a:rPr lang="en-US" dirty="0" smtClean="0"/>
              <a:t> of what you found?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17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a small story in compressed form</a:t>
            </a:r>
          </a:p>
          <a:p>
            <a:pPr lvl="1"/>
            <a:r>
              <a:rPr lang="en-US" dirty="0" smtClean="0"/>
              <a:t>How something works</a:t>
            </a:r>
          </a:p>
          <a:p>
            <a:pPr lvl="1"/>
            <a:r>
              <a:rPr lang="en-US" dirty="0" smtClean="0"/>
              <a:t>How something is put together</a:t>
            </a:r>
          </a:p>
          <a:p>
            <a:pPr lvl="1"/>
            <a:r>
              <a:rPr lang="en-US" dirty="0" smtClean="0"/>
              <a:t>What do interior/invisible parts look like </a:t>
            </a:r>
          </a:p>
          <a:p>
            <a:pPr lvl="1"/>
            <a:r>
              <a:rPr lang="en-US" dirty="0" smtClean="0"/>
              <a:t>How something changes over time</a:t>
            </a:r>
          </a:p>
          <a:p>
            <a:pPr lvl="1"/>
            <a:r>
              <a:rPr lang="en-US" dirty="0" smtClean="0"/>
              <a:t>Conceptual connections</a:t>
            </a:r>
          </a:p>
          <a:p>
            <a:pPr lvl="1"/>
            <a:r>
              <a:rPr lang="en-US" dirty="0" smtClean="0"/>
              <a:t>Reveal unsensed underlying sense (?!)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0664" indent="-283464" algn="r">
              <a:spcBef>
                <a:spcPts val="672"/>
              </a:spcBef>
            </a:pPr>
            <a:r>
              <a:rPr lang="en-US" dirty="0">
                <a:ea typeface="+mn-ea"/>
                <a:cs typeface="+mn-cs"/>
              </a:rPr>
              <a:t>How </a:t>
            </a:r>
            <a:r>
              <a:rPr lang="en-US" dirty="0" smtClean="0">
                <a:ea typeface="+mn-ea"/>
                <a:cs typeface="+mn-cs"/>
              </a:rPr>
              <a:t>Something </a:t>
            </a:r>
            <a:r>
              <a:rPr lang="en-US" dirty="0">
                <a:ea typeface="+mn-ea"/>
                <a:cs typeface="+mn-cs"/>
              </a:rPr>
              <a:t>W</a:t>
            </a:r>
            <a:r>
              <a:rPr lang="en-US" dirty="0" smtClean="0">
                <a:ea typeface="+mn-ea"/>
                <a:cs typeface="+mn-cs"/>
              </a:rPr>
              <a:t>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 escalator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49" y="1600200"/>
            <a:ext cx="33551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0664" indent="-283464" algn="r">
              <a:spcBef>
                <a:spcPts val="672"/>
              </a:spcBef>
            </a:pPr>
            <a:r>
              <a:rPr lang="en-US" dirty="0">
                <a:ea typeface="+mn-ea"/>
                <a:cs typeface="+mn-cs"/>
              </a:rPr>
              <a:t>How </a:t>
            </a:r>
            <a:r>
              <a:rPr lang="en-US" dirty="0" smtClean="0">
                <a:ea typeface="+mn-ea"/>
                <a:cs typeface="+mn-cs"/>
              </a:rPr>
              <a:t>Something Is Put </a:t>
            </a:r>
            <a:r>
              <a:rPr lang="en-US" dirty="0">
                <a:ea typeface="+mn-ea"/>
                <a:cs typeface="+mn-cs"/>
              </a:rPr>
              <a:t>T</a:t>
            </a:r>
            <a:r>
              <a:rPr lang="en-US" dirty="0" smtClean="0">
                <a:ea typeface="+mn-ea"/>
                <a:cs typeface="+mn-cs"/>
              </a:rPr>
              <a:t>ogether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Nokia phone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389" y="1600200"/>
            <a:ext cx="35262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How to </a:t>
            </a:r>
            <a:r>
              <a:rPr lang="en-US" i="1" dirty="0" smtClean="0"/>
              <a:t>Put</a:t>
            </a:r>
            <a:r>
              <a:rPr lang="en-US" dirty="0" smtClean="0"/>
              <a:t> Something Together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Infamous and ubiquitous IKEA instructions!</a:t>
            </a:r>
          </a:p>
          <a:p>
            <a:r>
              <a:rPr lang="en-US" dirty="0" smtClean="0"/>
              <a:t>Development of a universal visual-verbal language?</a:t>
            </a:r>
          </a:p>
          <a:p>
            <a:pPr lvl="1"/>
            <a:r>
              <a:rPr lang="en-US" dirty="0" smtClean="0"/>
              <a:t>Cf. Robert Horn’s </a:t>
            </a:r>
            <a:r>
              <a:rPr lang="en-US" dirty="0" smtClean="0">
                <a:hlinkClick r:id="rId2"/>
              </a:rPr>
              <a:t>Information Mapping</a:t>
            </a:r>
            <a:r>
              <a:rPr lang="en-US" dirty="0" smtClean="0"/>
              <a:t> approach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742" y="1600200"/>
            <a:ext cx="30815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1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>
                <a:solidFill>
                  <a:srgbClr val="000000"/>
                </a:solidFill>
                <a:ea typeface="+mn-ea"/>
                <a:cs typeface="+mn-cs"/>
              </a:rPr>
              <a:t>What </a:t>
            </a:r>
            <a:r>
              <a:rPr lang="en-US" sz="3600" dirty="0" smtClean="0">
                <a:solidFill>
                  <a:srgbClr val="000000"/>
                </a:solidFill>
                <a:ea typeface="+mn-ea"/>
                <a:cs typeface="+mn-cs"/>
              </a:rPr>
              <a:t>Do Interior/Invisible Parts Look Like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David Macaulay’s </a:t>
            </a:r>
            <a:r>
              <a:rPr lang="en-US" i="1" dirty="0" smtClean="0">
                <a:hlinkClick r:id="rId2"/>
              </a:rPr>
              <a:t>Underground</a:t>
            </a:r>
            <a:endParaRPr lang="en-US" i="1" dirty="0" smtClean="0"/>
          </a:p>
          <a:p>
            <a:pPr lvl="1"/>
            <a:r>
              <a:rPr lang="en-US" dirty="0" smtClean="0"/>
              <a:t>Construction details</a:t>
            </a:r>
          </a:p>
          <a:p>
            <a:pPr lvl="1"/>
            <a:r>
              <a:rPr lang="en-US" dirty="0" smtClean="0"/>
              <a:t>Interior configuration of rooms, elements, parts</a:t>
            </a:r>
          </a:p>
          <a:p>
            <a:pPr lvl="1"/>
            <a:r>
              <a:rPr lang="en-US" dirty="0" smtClean="0"/>
              <a:t>“A view from where we cannot stand”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40100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98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494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Diagrams</vt:lpstr>
      <vt:lpstr>Plan of Action 2/1/12</vt:lpstr>
      <vt:lpstr>HAPPY GROUNDHOG DAY! (Tomorrow, 2/2)</vt:lpstr>
      <vt:lpstr>Literature Review - Discussion</vt:lpstr>
      <vt:lpstr>Diagrams</vt:lpstr>
      <vt:lpstr>How Something Works</vt:lpstr>
      <vt:lpstr>How Something Is Put Together</vt:lpstr>
      <vt:lpstr>How to Put Something Together</vt:lpstr>
      <vt:lpstr>What Do Interior/Invisible Parts Look Like</vt:lpstr>
      <vt:lpstr>How Something Changes over Time</vt:lpstr>
      <vt:lpstr>Conceptual Connections</vt:lpstr>
      <vt:lpstr>Conceptual Connections (…are not always clear; from a 2010 US Army briefing)</vt:lpstr>
      <vt:lpstr>Reveal Unsensed Underlying Sense</vt:lpstr>
      <vt:lpstr>How Do We Interpret These?</vt:lpstr>
      <vt:lpstr>Some General Problems</vt:lpstr>
      <vt:lpstr>But…</vt:lpstr>
      <vt:lpstr>Steinberg’s Country Noises</vt:lpstr>
      <vt:lpstr>Questions for Discussion</vt:lpstr>
    </vt:vector>
  </TitlesOfParts>
  <Company>College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Diagrams</dc:title>
  <dc:creator>stkerr</dc:creator>
  <cp:lastModifiedBy>stkerr</cp:lastModifiedBy>
  <cp:revision>19</cp:revision>
  <dcterms:created xsi:type="dcterms:W3CDTF">2012-01-31T22:57:44Z</dcterms:created>
  <dcterms:modified xsi:type="dcterms:W3CDTF">2012-02-02T00:25:00Z</dcterms:modified>
</cp:coreProperties>
</file>